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8" d="100"/>
          <a:sy n="98" d="100"/>
        </p:scale>
        <p:origin x="28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7778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using a cloud-based dashboard for data analytics and visualization.
First, data from various sensors is collected and stored in the cloud.
Then, algorithms process this data to find patterns and anomalies.
Finally, the dashboard visualizes the data in an easy-to-understand format.
This helps us make better, data-driven decisions.
</a:t>
            </a: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011204"/>
            <a:ext cx="7556421" cy="2126337"/>
          </a:xfrm>
          <a:prstGeom prst="rect">
            <a:avLst/>
          </a:prstGeom>
          <a:noFill/>
          <a:ln/>
        </p:spPr>
        <p:txBody>
          <a:bodyPr wrap="square" lIns="0" tIns="0" rIns="0" bIns="0" rtlCol="0" anchor="t"/>
          <a:lstStyle/>
          <a:p>
            <a:pPr marL="0" indent="0" algn="l">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IoT Based Manhole Monitoring System</a:t>
            </a:r>
            <a:endParaRPr lang="en-US" sz="4450" dirty="0"/>
          </a:p>
        </p:txBody>
      </p:sp>
      <p:sp>
        <p:nvSpPr>
          <p:cNvPr id="4" name="Text 1"/>
          <p:cNvSpPr/>
          <p:nvPr/>
        </p:nvSpPr>
        <p:spPr>
          <a:xfrm>
            <a:off x="6280190" y="4477703"/>
            <a:ext cx="7556421"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This presentation explores the challenges of traditional manhole management and introduces an innovative IoT-based solution to enhance safety and efficiency.</a:t>
            </a:r>
            <a:endParaRPr lang="en-US" sz="1750" dirty="0"/>
          </a:p>
        </p:txBody>
      </p:sp>
      <p:sp>
        <p:nvSpPr>
          <p:cNvPr id="5" name="Shape 2"/>
          <p:cNvSpPr/>
          <p:nvPr/>
        </p:nvSpPr>
        <p:spPr>
          <a:xfrm>
            <a:off x="6280190" y="5838468"/>
            <a:ext cx="362903" cy="362903"/>
          </a:xfrm>
          <a:prstGeom prst="roundRect">
            <a:avLst>
              <a:gd name="adj" fmla="val 25194296"/>
            </a:avLst>
          </a:prstGeom>
          <a:noFill/>
          <a:ln w="7620">
            <a:solidFill>
              <a:srgbClr val="FFFFFF"/>
            </a:solidFill>
            <a:prstDash val="solid"/>
          </a:ln>
        </p:spPr>
        <p:txBody>
          <a:bodyPr/>
          <a:lstStyle/>
          <a:p>
            <a:endParaRPr lang="en-US"/>
          </a:p>
        </p:txBody>
      </p:sp>
      <p:pic>
        <p:nvPicPr>
          <p:cNvPr id="6" name="Image 1" descr="preencoded.png"/>
          <p:cNvPicPr>
            <a:picLocks noChangeAspect="1"/>
          </p:cNvPicPr>
          <p:nvPr/>
        </p:nvPicPr>
        <p:blipFill>
          <a:blip r:embed="rId4"/>
          <a:stretch>
            <a:fillRect/>
          </a:stretch>
        </p:blipFill>
        <p:spPr>
          <a:xfrm>
            <a:off x="6287810" y="5846088"/>
            <a:ext cx="347663" cy="347663"/>
          </a:xfrm>
          <a:prstGeom prst="rect">
            <a:avLst/>
          </a:prstGeom>
        </p:spPr>
      </p:pic>
      <p:sp>
        <p:nvSpPr>
          <p:cNvPr id="7" name="Text 3"/>
          <p:cNvSpPr/>
          <p:nvPr/>
        </p:nvSpPr>
        <p:spPr>
          <a:xfrm>
            <a:off x="6756440" y="5821561"/>
            <a:ext cx="1901071" cy="396835"/>
          </a:xfrm>
          <a:prstGeom prst="rect">
            <a:avLst/>
          </a:prstGeom>
          <a:noFill/>
          <a:ln/>
        </p:spPr>
        <p:txBody>
          <a:bodyPr wrap="none" lIns="0" tIns="0" rIns="0" bIns="0" rtlCol="0" anchor="t"/>
          <a:lstStyle/>
          <a:p>
            <a:pPr marL="0" indent="0" algn="l">
              <a:lnSpc>
                <a:spcPts val="3100"/>
              </a:lnSpc>
              <a:buNone/>
            </a:pPr>
            <a:r>
              <a:rPr lang="en-US" sz="2200" b="1" kern="0" spc="-36" dirty="0">
                <a:solidFill>
                  <a:srgbClr val="272525"/>
                </a:solidFill>
                <a:latin typeface="Inter Bold" pitchFamily="34" charset="0"/>
                <a:ea typeface="Inter Bold" pitchFamily="34" charset="-122"/>
                <a:cs typeface="Inter Bold" pitchFamily="34" charset="-120"/>
              </a:rPr>
              <a:t>by KrnkReddy</a:t>
            </a:r>
            <a:endParaRPr lang="en-US" sz="2200" dirty="0"/>
          </a:p>
        </p:txBody>
      </p:sp>
      <p:pic>
        <p:nvPicPr>
          <p:cNvPr id="9" name="Picture 8">
            <a:extLst>
              <a:ext uri="{FF2B5EF4-FFF2-40B4-BE49-F238E27FC236}">
                <a16:creationId xmlns:a16="http://schemas.microsoft.com/office/drawing/2014/main" id="{A03CB335-15AB-7674-65A6-6688810D4757}"/>
              </a:ext>
            </a:extLst>
          </p:cNvPr>
          <p:cNvPicPr>
            <a:picLocks noChangeAspect="1"/>
          </p:cNvPicPr>
          <p:nvPr/>
        </p:nvPicPr>
        <p:blipFill>
          <a:blip r:embed="rId5"/>
          <a:stretch>
            <a:fillRect/>
          </a:stretch>
        </p:blipFill>
        <p:spPr>
          <a:xfrm>
            <a:off x="5974019" y="5782404"/>
            <a:ext cx="2682361" cy="581106"/>
          </a:xfrm>
          <a:prstGeom prst="rect">
            <a:avLst/>
          </a:prstGeom>
        </p:spPr>
      </p:pic>
      <p:pic>
        <p:nvPicPr>
          <p:cNvPr id="11" name="Picture 10">
            <a:extLst>
              <a:ext uri="{FF2B5EF4-FFF2-40B4-BE49-F238E27FC236}">
                <a16:creationId xmlns:a16="http://schemas.microsoft.com/office/drawing/2014/main" id="{A55F5A28-C996-FA72-D932-D4BAAE4DBB5E}"/>
              </a:ext>
            </a:extLst>
          </p:cNvPr>
          <p:cNvPicPr>
            <a:picLocks noChangeAspect="1"/>
          </p:cNvPicPr>
          <p:nvPr/>
        </p:nvPicPr>
        <p:blipFill>
          <a:blip r:embed="rId5"/>
          <a:stretch>
            <a:fillRect/>
          </a:stretch>
        </p:blipFill>
        <p:spPr>
          <a:xfrm>
            <a:off x="12686826" y="7491574"/>
            <a:ext cx="1933845" cy="58110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185511"/>
            <a:ext cx="13042821" cy="1417558"/>
          </a:xfrm>
          <a:prstGeom prst="rect">
            <a:avLst/>
          </a:prstGeom>
          <a:noFill/>
          <a:ln/>
        </p:spPr>
        <p:txBody>
          <a:bodyPr wrap="square" lIns="0" tIns="0" rIns="0" bIns="0" rtlCol="0" anchor="t"/>
          <a:lstStyle/>
          <a:p>
            <a:pPr marL="0" indent="0" algn="l">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The Problem: Existing Manhole Management Challenges</a:t>
            </a:r>
            <a:endParaRPr lang="en-US" sz="4450" dirty="0"/>
          </a:p>
        </p:txBody>
      </p:sp>
      <p:sp>
        <p:nvSpPr>
          <p:cNvPr id="3" name="Text 1"/>
          <p:cNvSpPr/>
          <p:nvPr/>
        </p:nvSpPr>
        <p:spPr>
          <a:xfrm>
            <a:off x="793790" y="4170045"/>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000000"/>
                </a:solidFill>
                <a:latin typeface="Inter Bold" pitchFamily="34" charset="0"/>
                <a:ea typeface="Inter Bold" pitchFamily="34" charset="-122"/>
                <a:cs typeface="Inter Bold" pitchFamily="34" charset="-120"/>
              </a:rPr>
              <a:t>Safety Risks</a:t>
            </a:r>
            <a:endParaRPr lang="en-US" sz="2200" dirty="0"/>
          </a:p>
        </p:txBody>
      </p:sp>
      <p:sp>
        <p:nvSpPr>
          <p:cNvPr id="4" name="Text 2"/>
          <p:cNvSpPr/>
          <p:nvPr/>
        </p:nvSpPr>
        <p:spPr>
          <a:xfrm>
            <a:off x="793790" y="4751189"/>
            <a:ext cx="3978116"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Limited visibility inside manholes, leading to potential hazards for workers and residents.</a:t>
            </a:r>
            <a:endParaRPr lang="en-US" sz="1750" dirty="0"/>
          </a:p>
        </p:txBody>
      </p:sp>
      <p:sp>
        <p:nvSpPr>
          <p:cNvPr id="5" name="Text 3"/>
          <p:cNvSpPr/>
          <p:nvPr/>
        </p:nvSpPr>
        <p:spPr>
          <a:xfrm>
            <a:off x="5332928" y="4170045"/>
            <a:ext cx="3086100"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000000"/>
                </a:solidFill>
                <a:latin typeface="Inter Bold" pitchFamily="34" charset="0"/>
                <a:ea typeface="Inter Bold" pitchFamily="34" charset="-122"/>
                <a:cs typeface="Inter Bold" pitchFamily="34" charset="-120"/>
              </a:rPr>
              <a:t>Inefficient Maintenance</a:t>
            </a:r>
            <a:endParaRPr lang="en-US" sz="2200" dirty="0"/>
          </a:p>
        </p:txBody>
      </p:sp>
      <p:sp>
        <p:nvSpPr>
          <p:cNvPr id="6" name="Text 4"/>
          <p:cNvSpPr/>
          <p:nvPr/>
        </p:nvSpPr>
        <p:spPr>
          <a:xfrm>
            <a:off x="5332928" y="4751189"/>
            <a:ext cx="3978116"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Manual inspections are time-consuming and often reactive, delaying crucial maintenance.</a:t>
            </a:r>
            <a:endParaRPr lang="en-US" sz="1750" dirty="0"/>
          </a:p>
        </p:txBody>
      </p:sp>
      <p:sp>
        <p:nvSpPr>
          <p:cNvPr id="7" name="Text 5"/>
          <p:cNvSpPr/>
          <p:nvPr/>
        </p:nvSpPr>
        <p:spPr>
          <a:xfrm>
            <a:off x="9872067" y="4170045"/>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000000"/>
                </a:solidFill>
                <a:latin typeface="Inter Bold" pitchFamily="34" charset="0"/>
                <a:ea typeface="Inter Bold" pitchFamily="34" charset="-122"/>
                <a:cs typeface="Inter Bold" pitchFamily="34" charset="-120"/>
              </a:rPr>
              <a:t>Data Scarcity</a:t>
            </a:r>
            <a:endParaRPr lang="en-US" sz="2200" dirty="0"/>
          </a:p>
        </p:txBody>
      </p:sp>
      <p:sp>
        <p:nvSpPr>
          <p:cNvPr id="8" name="Text 6"/>
          <p:cNvSpPr/>
          <p:nvPr/>
        </p:nvSpPr>
        <p:spPr>
          <a:xfrm>
            <a:off x="9872067" y="4751189"/>
            <a:ext cx="3978116"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Lack of real-time data about manhole conditions, hindering proactive decision-making.</a:t>
            </a:r>
            <a:endParaRPr lang="en-US" sz="1750" dirty="0"/>
          </a:p>
        </p:txBody>
      </p:sp>
      <p:pic>
        <p:nvPicPr>
          <p:cNvPr id="10" name="Picture 9">
            <a:extLst>
              <a:ext uri="{FF2B5EF4-FFF2-40B4-BE49-F238E27FC236}">
                <a16:creationId xmlns:a16="http://schemas.microsoft.com/office/drawing/2014/main" id="{53F018D9-8890-E672-725B-130ECB7752DA}"/>
              </a:ext>
            </a:extLst>
          </p:cNvPr>
          <p:cNvPicPr>
            <a:picLocks noChangeAspect="1"/>
          </p:cNvPicPr>
          <p:nvPr/>
        </p:nvPicPr>
        <p:blipFill>
          <a:blip r:embed="rId3"/>
          <a:stretch>
            <a:fillRect/>
          </a:stretch>
        </p:blipFill>
        <p:spPr>
          <a:xfrm>
            <a:off x="12696555" y="7501302"/>
            <a:ext cx="1933845" cy="58110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629501"/>
            <a:ext cx="13042821" cy="1417558"/>
          </a:xfrm>
          <a:prstGeom prst="rect">
            <a:avLst/>
          </a:prstGeom>
          <a:noFill/>
          <a:ln/>
        </p:spPr>
        <p:txBody>
          <a:bodyPr wrap="square" lIns="0" tIns="0" rIns="0" bIns="0" rtlCol="0" anchor="t"/>
          <a:lstStyle/>
          <a:p>
            <a:pPr marL="0" indent="0" algn="l">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Proposed Solution: IoT Sensor Network Architecture</a:t>
            </a:r>
            <a:endParaRPr lang="en-US" sz="4450" dirty="0"/>
          </a:p>
        </p:txBody>
      </p:sp>
      <p:sp>
        <p:nvSpPr>
          <p:cNvPr id="4" name="Shape 1"/>
          <p:cNvSpPr/>
          <p:nvPr/>
        </p:nvSpPr>
        <p:spPr>
          <a:xfrm>
            <a:off x="793790" y="5387221"/>
            <a:ext cx="4196358" cy="2047994"/>
          </a:xfrm>
          <a:prstGeom prst="roundRect">
            <a:avLst>
              <a:gd name="adj" fmla="val 4652"/>
            </a:avLst>
          </a:prstGeom>
          <a:solidFill>
            <a:srgbClr val="DADBF1"/>
          </a:solidFill>
          <a:ln w="7620">
            <a:solidFill>
              <a:srgbClr val="C0C1D7"/>
            </a:solidFill>
            <a:prstDash val="solid"/>
          </a:ln>
        </p:spPr>
        <p:txBody>
          <a:bodyPr/>
          <a:lstStyle/>
          <a:p>
            <a:endParaRPr lang="en-US"/>
          </a:p>
        </p:txBody>
      </p:sp>
      <p:sp>
        <p:nvSpPr>
          <p:cNvPr id="5" name="Text 2"/>
          <p:cNvSpPr/>
          <p:nvPr/>
        </p:nvSpPr>
        <p:spPr>
          <a:xfrm>
            <a:off x="1028224" y="5621655"/>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Sensors</a:t>
            </a:r>
            <a:endParaRPr lang="en-US" sz="2200" dirty="0"/>
          </a:p>
        </p:txBody>
      </p:sp>
      <p:sp>
        <p:nvSpPr>
          <p:cNvPr id="6" name="Text 3"/>
          <p:cNvSpPr/>
          <p:nvPr/>
        </p:nvSpPr>
        <p:spPr>
          <a:xfrm>
            <a:off x="1028224" y="6112073"/>
            <a:ext cx="3727490"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Various sensors deployed inside manholes, gathering data on key parameters.</a:t>
            </a:r>
            <a:endParaRPr lang="en-US" sz="1750" dirty="0"/>
          </a:p>
        </p:txBody>
      </p:sp>
      <p:sp>
        <p:nvSpPr>
          <p:cNvPr id="7" name="Shape 4"/>
          <p:cNvSpPr/>
          <p:nvPr/>
        </p:nvSpPr>
        <p:spPr>
          <a:xfrm>
            <a:off x="5216962" y="5387221"/>
            <a:ext cx="4196358" cy="2047994"/>
          </a:xfrm>
          <a:prstGeom prst="roundRect">
            <a:avLst>
              <a:gd name="adj" fmla="val 4652"/>
            </a:avLst>
          </a:prstGeom>
          <a:solidFill>
            <a:srgbClr val="DADBF1"/>
          </a:solidFill>
          <a:ln w="7620">
            <a:solidFill>
              <a:srgbClr val="C0C1D7"/>
            </a:solidFill>
            <a:prstDash val="solid"/>
          </a:ln>
        </p:spPr>
        <p:txBody>
          <a:bodyPr/>
          <a:lstStyle/>
          <a:p>
            <a:endParaRPr lang="en-US"/>
          </a:p>
        </p:txBody>
      </p:sp>
      <p:sp>
        <p:nvSpPr>
          <p:cNvPr id="8" name="Text 5"/>
          <p:cNvSpPr/>
          <p:nvPr/>
        </p:nvSpPr>
        <p:spPr>
          <a:xfrm>
            <a:off x="5451396" y="5621655"/>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Gateway</a:t>
            </a:r>
            <a:endParaRPr lang="en-US" sz="2200" dirty="0"/>
          </a:p>
        </p:txBody>
      </p:sp>
      <p:sp>
        <p:nvSpPr>
          <p:cNvPr id="9" name="Text 6"/>
          <p:cNvSpPr/>
          <p:nvPr/>
        </p:nvSpPr>
        <p:spPr>
          <a:xfrm>
            <a:off x="5451396" y="6112073"/>
            <a:ext cx="3727490"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Collects data from sensors and transmits it to the cloud platform.</a:t>
            </a:r>
            <a:endParaRPr lang="en-US" sz="1750" dirty="0"/>
          </a:p>
        </p:txBody>
      </p:sp>
      <p:sp>
        <p:nvSpPr>
          <p:cNvPr id="10" name="Shape 7"/>
          <p:cNvSpPr/>
          <p:nvPr/>
        </p:nvSpPr>
        <p:spPr>
          <a:xfrm>
            <a:off x="9640133" y="5387221"/>
            <a:ext cx="4196358" cy="2047994"/>
          </a:xfrm>
          <a:prstGeom prst="roundRect">
            <a:avLst>
              <a:gd name="adj" fmla="val 4652"/>
            </a:avLst>
          </a:prstGeom>
          <a:solidFill>
            <a:srgbClr val="DADBF1"/>
          </a:solidFill>
          <a:ln w="7620">
            <a:solidFill>
              <a:srgbClr val="C0C1D7"/>
            </a:solidFill>
            <a:prstDash val="solid"/>
          </a:ln>
        </p:spPr>
        <p:txBody>
          <a:bodyPr/>
          <a:lstStyle/>
          <a:p>
            <a:endParaRPr lang="en-US"/>
          </a:p>
        </p:txBody>
      </p:sp>
      <p:sp>
        <p:nvSpPr>
          <p:cNvPr id="11" name="Text 8"/>
          <p:cNvSpPr/>
          <p:nvPr/>
        </p:nvSpPr>
        <p:spPr>
          <a:xfrm>
            <a:off x="9874568" y="5621655"/>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Cloud Platform</a:t>
            </a:r>
            <a:endParaRPr lang="en-US" sz="2200" dirty="0"/>
          </a:p>
        </p:txBody>
      </p:sp>
      <p:sp>
        <p:nvSpPr>
          <p:cNvPr id="12" name="Text 9"/>
          <p:cNvSpPr/>
          <p:nvPr/>
        </p:nvSpPr>
        <p:spPr>
          <a:xfrm>
            <a:off x="9874568" y="6112073"/>
            <a:ext cx="3727490"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Stores and processes data, enabling advanced analytics and visualization.</a:t>
            </a:r>
            <a:endParaRPr lang="en-US" sz="1750" dirty="0"/>
          </a:p>
        </p:txBody>
      </p:sp>
      <p:pic>
        <p:nvPicPr>
          <p:cNvPr id="14" name="Picture 13">
            <a:extLst>
              <a:ext uri="{FF2B5EF4-FFF2-40B4-BE49-F238E27FC236}">
                <a16:creationId xmlns:a16="http://schemas.microsoft.com/office/drawing/2014/main" id="{7A1D20FB-90B1-FB8E-6556-2CC518D201DD}"/>
              </a:ext>
            </a:extLst>
          </p:cNvPr>
          <p:cNvPicPr>
            <a:picLocks noChangeAspect="1"/>
          </p:cNvPicPr>
          <p:nvPr/>
        </p:nvPicPr>
        <p:blipFill>
          <a:blip r:embed="rId4"/>
          <a:stretch>
            <a:fillRect/>
          </a:stretch>
        </p:blipFill>
        <p:spPr>
          <a:xfrm>
            <a:off x="12635135" y="7571303"/>
            <a:ext cx="1933845" cy="58110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513642"/>
            <a:ext cx="7556421" cy="2126337"/>
          </a:xfrm>
          <a:prstGeom prst="rect">
            <a:avLst/>
          </a:prstGeom>
          <a:noFill/>
          <a:ln/>
        </p:spPr>
        <p:txBody>
          <a:bodyPr wrap="square" lIns="0" tIns="0" rIns="0" bIns="0" rtlCol="0" anchor="t"/>
          <a:lstStyle/>
          <a:p>
            <a:pPr marL="0" indent="0" algn="l">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Sensor Technology: Types, Placement, and Data Collected</a:t>
            </a:r>
            <a:endParaRPr lang="en-US" sz="4450" dirty="0"/>
          </a:p>
        </p:txBody>
      </p:sp>
      <p:pic>
        <p:nvPicPr>
          <p:cNvPr id="4" name="Image 1" descr="preencoded.png"/>
          <p:cNvPicPr>
            <a:picLocks noChangeAspect="1"/>
          </p:cNvPicPr>
          <p:nvPr/>
        </p:nvPicPr>
        <p:blipFill>
          <a:blip r:embed="rId4"/>
          <a:stretch>
            <a:fillRect/>
          </a:stretch>
        </p:blipFill>
        <p:spPr>
          <a:xfrm>
            <a:off x="793790" y="3980140"/>
            <a:ext cx="566976" cy="566976"/>
          </a:xfrm>
          <a:prstGeom prst="rect">
            <a:avLst/>
          </a:prstGeom>
        </p:spPr>
      </p:pic>
      <p:sp>
        <p:nvSpPr>
          <p:cNvPr id="5" name="Text 1"/>
          <p:cNvSpPr/>
          <p:nvPr/>
        </p:nvSpPr>
        <p:spPr>
          <a:xfrm>
            <a:off x="793790" y="4773930"/>
            <a:ext cx="2291953"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Temperature</a:t>
            </a:r>
            <a:endParaRPr lang="en-US" sz="2200" dirty="0"/>
          </a:p>
        </p:txBody>
      </p:sp>
      <p:sp>
        <p:nvSpPr>
          <p:cNvPr id="6" name="Text 2"/>
          <p:cNvSpPr/>
          <p:nvPr/>
        </p:nvSpPr>
        <p:spPr>
          <a:xfrm>
            <a:off x="793790" y="5264348"/>
            <a:ext cx="2291953" cy="1451610"/>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Detects potential overheating due to faulty equipment or external conditions.</a:t>
            </a:r>
            <a:endParaRPr lang="en-US" sz="1750" dirty="0"/>
          </a:p>
        </p:txBody>
      </p:sp>
      <p:pic>
        <p:nvPicPr>
          <p:cNvPr id="7" name="Image 2" descr="preencoded.png"/>
          <p:cNvPicPr>
            <a:picLocks noChangeAspect="1"/>
          </p:cNvPicPr>
          <p:nvPr/>
        </p:nvPicPr>
        <p:blipFill>
          <a:blip r:embed="rId5"/>
          <a:stretch>
            <a:fillRect/>
          </a:stretch>
        </p:blipFill>
        <p:spPr>
          <a:xfrm>
            <a:off x="3425904" y="3980140"/>
            <a:ext cx="566976" cy="566976"/>
          </a:xfrm>
          <a:prstGeom prst="rect">
            <a:avLst/>
          </a:prstGeom>
        </p:spPr>
      </p:pic>
      <p:sp>
        <p:nvSpPr>
          <p:cNvPr id="8" name="Text 3"/>
          <p:cNvSpPr/>
          <p:nvPr/>
        </p:nvSpPr>
        <p:spPr>
          <a:xfrm>
            <a:off x="3425904" y="4773930"/>
            <a:ext cx="2292072"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Gas Detection</a:t>
            </a:r>
            <a:endParaRPr lang="en-US" sz="2200" dirty="0"/>
          </a:p>
        </p:txBody>
      </p:sp>
      <p:sp>
        <p:nvSpPr>
          <p:cNvPr id="9" name="Text 4"/>
          <p:cNvSpPr/>
          <p:nvPr/>
        </p:nvSpPr>
        <p:spPr>
          <a:xfrm>
            <a:off x="3425904" y="5264348"/>
            <a:ext cx="2292072" cy="1451610"/>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Monitors for hazardous gas leaks, triggering alarms for immediate action.</a:t>
            </a:r>
            <a:endParaRPr lang="en-US" sz="1750" dirty="0"/>
          </a:p>
        </p:txBody>
      </p:sp>
      <p:pic>
        <p:nvPicPr>
          <p:cNvPr id="10" name="Image 3" descr="preencoded.png"/>
          <p:cNvPicPr>
            <a:picLocks noChangeAspect="1"/>
          </p:cNvPicPr>
          <p:nvPr/>
        </p:nvPicPr>
        <p:blipFill>
          <a:blip r:embed="rId6"/>
          <a:stretch>
            <a:fillRect/>
          </a:stretch>
        </p:blipFill>
        <p:spPr>
          <a:xfrm>
            <a:off x="6058138" y="3980140"/>
            <a:ext cx="566976" cy="566976"/>
          </a:xfrm>
          <a:prstGeom prst="rect">
            <a:avLst/>
          </a:prstGeom>
        </p:spPr>
      </p:pic>
      <p:sp>
        <p:nvSpPr>
          <p:cNvPr id="11" name="Text 5"/>
          <p:cNvSpPr/>
          <p:nvPr/>
        </p:nvSpPr>
        <p:spPr>
          <a:xfrm>
            <a:off x="6058138" y="4773930"/>
            <a:ext cx="2291953"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Water Level</a:t>
            </a:r>
            <a:endParaRPr lang="en-US" sz="2200" dirty="0"/>
          </a:p>
        </p:txBody>
      </p:sp>
      <p:sp>
        <p:nvSpPr>
          <p:cNvPr id="12" name="Text 6"/>
          <p:cNvSpPr/>
          <p:nvPr/>
        </p:nvSpPr>
        <p:spPr>
          <a:xfrm>
            <a:off x="6058138" y="5264348"/>
            <a:ext cx="2291953" cy="1451610"/>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Tracks water accumulation, indicating potential flooding or leaks.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39378" y="591383"/>
            <a:ext cx="7665244" cy="1980605"/>
          </a:xfrm>
          <a:prstGeom prst="rect">
            <a:avLst/>
          </a:prstGeom>
          <a:noFill/>
          <a:ln/>
        </p:spPr>
        <p:txBody>
          <a:bodyPr wrap="square" lIns="0" tIns="0" rIns="0" bIns="0" rtlCol="0" anchor="t"/>
          <a:lstStyle/>
          <a:p>
            <a:pPr marL="0" indent="0" algn="l">
              <a:lnSpc>
                <a:spcPts val="5150"/>
              </a:lnSpc>
              <a:buNone/>
            </a:pPr>
            <a:r>
              <a:rPr lang="en-US" sz="4150" b="1" kern="0" spc="-125" dirty="0">
                <a:solidFill>
                  <a:srgbClr val="000000"/>
                </a:solidFill>
                <a:latin typeface="Inter Bold" pitchFamily="34" charset="0"/>
                <a:ea typeface="Inter Bold" pitchFamily="34" charset="-122"/>
                <a:cs typeface="Inter Bold" pitchFamily="34" charset="-120"/>
              </a:rPr>
              <a:t>Communication &amp; Data Transmission: LoRaWAN Connectivity</a:t>
            </a:r>
            <a:endParaRPr lang="en-US" sz="4150" dirty="0"/>
          </a:p>
        </p:txBody>
      </p:sp>
      <p:sp>
        <p:nvSpPr>
          <p:cNvPr id="4" name="Shape 1"/>
          <p:cNvSpPr/>
          <p:nvPr/>
        </p:nvSpPr>
        <p:spPr>
          <a:xfrm>
            <a:off x="977027" y="2888813"/>
            <a:ext cx="22860" cy="4749403"/>
          </a:xfrm>
          <a:prstGeom prst="roundRect">
            <a:avLst>
              <a:gd name="adj" fmla="val 388130"/>
            </a:avLst>
          </a:prstGeom>
          <a:solidFill>
            <a:srgbClr val="C0C1D7"/>
          </a:solidFill>
          <a:ln/>
        </p:spPr>
        <p:txBody>
          <a:bodyPr/>
          <a:lstStyle/>
          <a:p>
            <a:endParaRPr lang="en-US"/>
          </a:p>
        </p:txBody>
      </p:sp>
      <p:sp>
        <p:nvSpPr>
          <p:cNvPr id="5" name="Shape 2"/>
          <p:cNvSpPr/>
          <p:nvPr/>
        </p:nvSpPr>
        <p:spPr>
          <a:xfrm>
            <a:off x="1191816" y="3352681"/>
            <a:ext cx="633651" cy="22860"/>
          </a:xfrm>
          <a:prstGeom prst="roundRect">
            <a:avLst>
              <a:gd name="adj" fmla="val 388130"/>
            </a:avLst>
          </a:prstGeom>
          <a:solidFill>
            <a:srgbClr val="C0C1D7"/>
          </a:solidFill>
          <a:ln/>
        </p:spPr>
        <p:txBody>
          <a:bodyPr/>
          <a:lstStyle/>
          <a:p>
            <a:endParaRPr lang="en-US"/>
          </a:p>
        </p:txBody>
      </p:sp>
      <p:sp>
        <p:nvSpPr>
          <p:cNvPr id="6" name="Shape 3"/>
          <p:cNvSpPr/>
          <p:nvPr/>
        </p:nvSpPr>
        <p:spPr>
          <a:xfrm>
            <a:off x="739378" y="3126462"/>
            <a:ext cx="475298" cy="475298"/>
          </a:xfrm>
          <a:prstGeom prst="roundRect">
            <a:avLst>
              <a:gd name="adj" fmla="val 18668"/>
            </a:avLst>
          </a:prstGeom>
          <a:solidFill>
            <a:srgbClr val="DADBF1"/>
          </a:solidFill>
          <a:ln w="7620">
            <a:solidFill>
              <a:srgbClr val="C0C1D7"/>
            </a:solidFill>
            <a:prstDash val="solid"/>
          </a:ln>
        </p:spPr>
        <p:txBody>
          <a:bodyPr/>
          <a:lstStyle/>
          <a:p>
            <a:endParaRPr lang="en-US"/>
          </a:p>
        </p:txBody>
      </p:sp>
      <p:sp>
        <p:nvSpPr>
          <p:cNvPr id="7" name="Text 4"/>
          <p:cNvSpPr/>
          <p:nvPr/>
        </p:nvSpPr>
        <p:spPr>
          <a:xfrm>
            <a:off x="818614" y="3166110"/>
            <a:ext cx="316825" cy="396002"/>
          </a:xfrm>
          <a:prstGeom prst="rect">
            <a:avLst/>
          </a:prstGeom>
          <a:noFill/>
          <a:ln/>
        </p:spPr>
        <p:txBody>
          <a:bodyPr wrap="none" lIns="0" tIns="0" rIns="0" bIns="0" rtlCol="0" anchor="t"/>
          <a:lstStyle/>
          <a:p>
            <a:pPr marL="0" indent="0" algn="ctr">
              <a:lnSpc>
                <a:spcPts val="2450"/>
              </a:lnSpc>
              <a:buNone/>
            </a:pPr>
            <a:r>
              <a:rPr lang="en-US" sz="2450" b="1" kern="0" spc="-75" dirty="0">
                <a:solidFill>
                  <a:srgbClr val="272525"/>
                </a:solidFill>
                <a:latin typeface="Inter Bold" pitchFamily="34" charset="0"/>
                <a:ea typeface="Inter Bold" pitchFamily="34" charset="-122"/>
                <a:cs typeface="Inter Bold" pitchFamily="34" charset="-120"/>
              </a:rPr>
              <a:t>1</a:t>
            </a:r>
            <a:endParaRPr lang="en-US" sz="2450" dirty="0"/>
          </a:p>
        </p:txBody>
      </p:sp>
      <p:sp>
        <p:nvSpPr>
          <p:cNvPr id="8" name="Text 5"/>
          <p:cNvSpPr/>
          <p:nvPr/>
        </p:nvSpPr>
        <p:spPr>
          <a:xfrm>
            <a:off x="2033230" y="3100030"/>
            <a:ext cx="2640568" cy="330041"/>
          </a:xfrm>
          <a:prstGeom prst="rect">
            <a:avLst/>
          </a:prstGeom>
          <a:noFill/>
          <a:ln/>
        </p:spPr>
        <p:txBody>
          <a:bodyPr wrap="none" lIns="0" tIns="0" rIns="0" bIns="0" rtlCol="0" anchor="t"/>
          <a:lstStyle/>
          <a:p>
            <a:pPr marL="0" indent="0" algn="l">
              <a:lnSpc>
                <a:spcPts val="2550"/>
              </a:lnSpc>
              <a:buNone/>
            </a:pPr>
            <a:r>
              <a:rPr lang="en-US" sz="2050" b="1" kern="0" spc="-62" dirty="0">
                <a:solidFill>
                  <a:srgbClr val="272525"/>
                </a:solidFill>
                <a:latin typeface="Inter Bold" pitchFamily="34" charset="0"/>
                <a:ea typeface="Inter Bold" pitchFamily="34" charset="-122"/>
                <a:cs typeface="Inter Bold" pitchFamily="34" charset="-120"/>
              </a:rPr>
              <a:t>Sensor Data</a:t>
            </a:r>
            <a:endParaRPr lang="en-US" sz="2050" dirty="0"/>
          </a:p>
        </p:txBody>
      </p:sp>
      <p:sp>
        <p:nvSpPr>
          <p:cNvPr id="9" name="Text 6"/>
          <p:cNvSpPr/>
          <p:nvPr/>
        </p:nvSpPr>
        <p:spPr>
          <a:xfrm>
            <a:off x="2033230" y="3556754"/>
            <a:ext cx="6371392" cy="337899"/>
          </a:xfrm>
          <a:prstGeom prst="rect">
            <a:avLst/>
          </a:prstGeom>
          <a:noFill/>
          <a:ln/>
        </p:spPr>
        <p:txBody>
          <a:bodyPr wrap="none" lIns="0" tIns="0" rIns="0" bIns="0" rtlCol="0" anchor="t"/>
          <a:lstStyle/>
          <a:p>
            <a:pPr marL="0" indent="0" algn="l">
              <a:lnSpc>
                <a:spcPts val="2650"/>
              </a:lnSpc>
              <a:buNone/>
            </a:pPr>
            <a:r>
              <a:rPr lang="en-US" sz="1650" kern="0" spc="-33" dirty="0">
                <a:solidFill>
                  <a:srgbClr val="272525"/>
                </a:solidFill>
                <a:latin typeface="Inter" pitchFamily="34" charset="0"/>
                <a:ea typeface="Inter" pitchFamily="34" charset="-122"/>
                <a:cs typeface="Inter" pitchFamily="34" charset="-120"/>
              </a:rPr>
              <a:t>Sensors collect data on temperature, gas levels, and water levels.</a:t>
            </a:r>
            <a:endParaRPr lang="en-US" sz="1650" dirty="0"/>
          </a:p>
        </p:txBody>
      </p:sp>
      <p:sp>
        <p:nvSpPr>
          <p:cNvPr id="10" name="Shape 7"/>
          <p:cNvSpPr/>
          <p:nvPr/>
        </p:nvSpPr>
        <p:spPr>
          <a:xfrm>
            <a:off x="1191816" y="4780955"/>
            <a:ext cx="633651" cy="22860"/>
          </a:xfrm>
          <a:prstGeom prst="roundRect">
            <a:avLst>
              <a:gd name="adj" fmla="val 388130"/>
            </a:avLst>
          </a:prstGeom>
          <a:solidFill>
            <a:srgbClr val="C0C1D7"/>
          </a:solidFill>
          <a:ln/>
        </p:spPr>
        <p:txBody>
          <a:bodyPr/>
          <a:lstStyle/>
          <a:p>
            <a:endParaRPr lang="en-US"/>
          </a:p>
        </p:txBody>
      </p:sp>
      <p:sp>
        <p:nvSpPr>
          <p:cNvPr id="11" name="Shape 8"/>
          <p:cNvSpPr/>
          <p:nvPr/>
        </p:nvSpPr>
        <p:spPr>
          <a:xfrm>
            <a:off x="739378" y="4554736"/>
            <a:ext cx="475298" cy="475298"/>
          </a:xfrm>
          <a:prstGeom prst="roundRect">
            <a:avLst>
              <a:gd name="adj" fmla="val 18668"/>
            </a:avLst>
          </a:prstGeom>
          <a:solidFill>
            <a:srgbClr val="DADBF1"/>
          </a:solidFill>
          <a:ln w="7620">
            <a:solidFill>
              <a:srgbClr val="C0C1D7"/>
            </a:solidFill>
            <a:prstDash val="solid"/>
          </a:ln>
        </p:spPr>
        <p:txBody>
          <a:bodyPr/>
          <a:lstStyle/>
          <a:p>
            <a:endParaRPr lang="en-US"/>
          </a:p>
        </p:txBody>
      </p:sp>
      <p:sp>
        <p:nvSpPr>
          <p:cNvPr id="12" name="Text 9"/>
          <p:cNvSpPr/>
          <p:nvPr/>
        </p:nvSpPr>
        <p:spPr>
          <a:xfrm>
            <a:off x="818614" y="4594384"/>
            <a:ext cx="316825" cy="396002"/>
          </a:xfrm>
          <a:prstGeom prst="rect">
            <a:avLst/>
          </a:prstGeom>
          <a:noFill/>
          <a:ln/>
        </p:spPr>
        <p:txBody>
          <a:bodyPr wrap="none" lIns="0" tIns="0" rIns="0" bIns="0" rtlCol="0" anchor="t"/>
          <a:lstStyle/>
          <a:p>
            <a:pPr marL="0" indent="0" algn="ctr">
              <a:lnSpc>
                <a:spcPts val="2450"/>
              </a:lnSpc>
              <a:buNone/>
            </a:pPr>
            <a:r>
              <a:rPr lang="en-US" sz="2450" b="1" kern="0" spc="-75" dirty="0">
                <a:solidFill>
                  <a:srgbClr val="272525"/>
                </a:solidFill>
                <a:latin typeface="Inter Bold" pitchFamily="34" charset="0"/>
                <a:ea typeface="Inter Bold" pitchFamily="34" charset="-122"/>
                <a:cs typeface="Inter Bold" pitchFamily="34" charset="-120"/>
              </a:rPr>
              <a:t>2</a:t>
            </a:r>
            <a:endParaRPr lang="en-US" sz="2450" dirty="0"/>
          </a:p>
        </p:txBody>
      </p:sp>
      <p:sp>
        <p:nvSpPr>
          <p:cNvPr id="13" name="Text 10"/>
          <p:cNvSpPr/>
          <p:nvPr/>
        </p:nvSpPr>
        <p:spPr>
          <a:xfrm>
            <a:off x="2033230" y="4528304"/>
            <a:ext cx="2640568" cy="330041"/>
          </a:xfrm>
          <a:prstGeom prst="rect">
            <a:avLst/>
          </a:prstGeom>
          <a:noFill/>
          <a:ln/>
        </p:spPr>
        <p:txBody>
          <a:bodyPr wrap="none" lIns="0" tIns="0" rIns="0" bIns="0" rtlCol="0" anchor="t"/>
          <a:lstStyle/>
          <a:p>
            <a:pPr marL="0" indent="0" algn="l">
              <a:lnSpc>
                <a:spcPts val="2550"/>
              </a:lnSpc>
              <a:buNone/>
            </a:pPr>
            <a:r>
              <a:rPr lang="en-US" sz="2050" b="1" kern="0" spc="-62" dirty="0">
                <a:solidFill>
                  <a:srgbClr val="272525"/>
                </a:solidFill>
                <a:latin typeface="Inter Bold" pitchFamily="34" charset="0"/>
                <a:ea typeface="Inter Bold" pitchFamily="34" charset="-122"/>
                <a:cs typeface="Inter Bold" pitchFamily="34" charset="-120"/>
              </a:rPr>
              <a:t>Gateway</a:t>
            </a:r>
            <a:endParaRPr lang="en-US" sz="2050" dirty="0"/>
          </a:p>
        </p:txBody>
      </p:sp>
      <p:sp>
        <p:nvSpPr>
          <p:cNvPr id="14" name="Text 11"/>
          <p:cNvSpPr/>
          <p:nvPr/>
        </p:nvSpPr>
        <p:spPr>
          <a:xfrm>
            <a:off x="2033230" y="4985028"/>
            <a:ext cx="6371392" cy="675799"/>
          </a:xfrm>
          <a:prstGeom prst="rect">
            <a:avLst/>
          </a:prstGeom>
          <a:noFill/>
          <a:ln/>
        </p:spPr>
        <p:txBody>
          <a:bodyPr wrap="square" lIns="0" tIns="0" rIns="0" bIns="0" rtlCol="0" anchor="t"/>
          <a:lstStyle/>
          <a:p>
            <a:pPr marL="0" indent="0" algn="l">
              <a:lnSpc>
                <a:spcPts val="2650"/>
              </a:lnSpc>
              <a:buNone/>
            </a:pPr>
            <a:r>
              <a:rPr lang="en-US" sz="1650" kern="0" spc="-33" dirty="0">
                <a:solidFill>
                  <a:srgbClr val="272525"/>
                </a:solidFill>
                <a:latin typeface="Inter" pitchFamily="34" charset="0"/>
                <a:ea typeface="Inter" pitchFamily="34" charset="-122"/>
                <a:cs typeface="Inter" pitchFamily="34" charset="-120"/>
              </a:rPr>
              <a:t>Data is transmitted wirelessly to the gateway using LoRaWAN technology.</a:t>
            </a:r>
            <a:endParaRPr lang="en-US" sz="1650" dirty="0"/>
          </a:p>
        </p:txBody>
      </p:sp>
      <p:sp>
        <p:nvSpPr>
          <p:cNvPr id="15" name="Shape 12"/>
          <p:cNvSpPr/>
          <p:nvPr/>
        </p:nvSpPr>
        <p:spPr>
          <a:xfrm>
            <a:off x="1191816" y="6547128"/>
            <a:ext cx="633651" cy="22860"/>
          </a:xfrm>
          <a:prstGeom prst="roundRect">
            <a:avLst>
              <a:gd name="adj" fmla="val 388130"/>
            </a:avLst>
          </a:prstGeom>
          <a:solidFill>
            <a:srgbClr val="C0C1D7"/>
          </a:solidFill>
          <a:ln/>
        </p:spPr>
        <p:txBody>
          <a:bodyPr/>
          <a:lstStyle/>
          <a:p>
            <a:endParaRPr lang="en-US"/>
          </a:p>
        </p:txBody>
      </p:sp>
      <p:sp>
        <p:nvSpPr>
          <p:cNvPr id="16" name="Shape 13"/>
          <p:cNvSpPr/>
          <p:nvPr/>
        </p:nvSpPr>
        <p:spPr>
          <a:xfrm>
            <a:off x="739378" y="6320909"/>
            <a:ext cx="475298" cy="475298"/>
          </a:xfrm>
          <a:prstGeom prst="roundRect">
            <a:avLst>
              <a:gd name="adj" fmla="val 18668"/>
            </a:avLst>
          </a:prstGeom>
          <a:solidFill>
            <a:srgbClr val="DADBF1"/>
          </a:solidFill>
          <a:ln w="7620">
            <a:solidFill>
              <a:srgbClr val="C0C1D7"/>
            </a:solidFill>
            <a:prstDash val="solid"/>
          </a:ln>
        </p:spPr>
        <p:txBody>
          <a:bodyPr/>
          <a:lstStyle/>
          <a:p>
            <a:endParaRPr lang="en-US"/>
          </a:p>
        </p:txBody>
      </p:sp>
      <p:sp>
        <p:nvSpPr>
          <p:cNvPr id="17" name="Text 14"/>
          <p:cNvSpPr/>
          <p:nvPr/>
        </p:nvSpPr>
        <p:spPr>
          <a:xfrm>
            <a:off x="818614" y="6360557"/>
            <a:ext cx="316825" cy="396002"/>
          </a:xfrm>
          <a:prstGeom prst="rect">
            <a:avLst/>
          </a:prstGeom>
          <a:noFill/>
          <a:ln/>
        </p:spPr>
        <p:txBody>
          <a:bodyPr wrap="none" lIns="0" tIns="0" rIns="0" bIns="0" rtlCol="0" anchor="t"/>
          <a:lstStyle/>
          <a:p>
            <a:pPr marL="0" indent="0" algn="ctr">
              <a:lnSpc>
                <a:spcPts val="2450"/>
              </a:lnSpc>
              <a:buNone/>
            </a:pPr>
            <a:r>
              <a:rPr lang="en-US" sz="2450" b="1" kern="0" spc="-75" dirty="0">
                <a:solidFill>
                  <a:srgbClr val="272525"/>
                </a:solidFill>
                <a:latin typeface="Inter Bold" pitchFamily="34" charset="0"/>
                <a:ea typeface="Inter Bold" pitchFamily="34" charset="-122"/>
                <a:cs typeface="Inter Bold" pitchFamily="34" charset="-120"/>
              </a:rPr>
              <a:t>3</a:t>
            </a:r>
            <a:endParaRPr lang="en-US" sz="2450" dirty="0"/>
          </a:p>
        </p:txBody>
      </p:sp>
      <p:sp>
        <p:nvSpPr>
          <p:cNvPr id="18" name="Text 15"/>
          <p:cNvSpPr/>
          <p:nvPr/>
        </p:nvSpPr>
        <p:spPr>
          <a:xfrm>
            <a:off x="2033230" y="6294477"/>
            <a:ext cx="2640568" cy="330041"/>
          </a:xfrm>
          <a:prstGeom prst="rect">
            <a:avLst/>
          </a:prstGeom>
          <a:noFill/>
          <a:ln/>
        </p:spPr>
        <p:txBody>
          <a:bodyPr wrap="none" lIns="0" tIns="0" rIns="0" bIns="0" rtlCol="0" anchor="t"/>
          <a:lstStyle/>
          <a:p>
            <a:pPr marL="0" indent="0" algn="l">
              <a:lnSpc>
                <a:spcPts val="2550"/>
              </a:lnSpc>
              <a:buNone/>
            </a:pPr>
            <a:r>
              <a:rPr lang="en-US" sz="2050" b="1" kern="0" spc="-62" dirty="0">
                <a:solidFill>
                  <a:srgbClr val="272525"/>
                </a:solidFill>
                <a:latin typeface="Inter Bold" pitchFamily="34" charset="0"/>
                <a:ea typeface="Inter Bold" pitchFamily="34" charset="-122"/>
                <a:cs typeface="Inter Bold" pitchFamily="34" charset="-120"/>
              </a:rPr>
              <a:t>Cloud Platform</a:t>
            </a:r>
            <a:endParaRPr lang="en-US" sz="2050" dirty="0"/>
          </a:p>
        </p:txBody>
      </p:sp>
      <p:sp>
        <p:nvSpPr>
          <p:cNvPr id="19" name="Text 16"/>
          <p:cNvSpPr/>
          <p:nvPr/>
        </p:nvSpPr>
        <p:spPr>
          <a:xfrm>
            <a:off x="2033230" y="6751201"/>
            <a:ext cx="6371392" cy="675799"/>
          </a:xfrm>
          <a:prstGeom prst="rect">
            <a:avLst/>
          </a:prstGeom>
          <a:noFill/>
          <a:ln/>
        </p:spPr>
        <p:txBody>
          <a:bodyPr wrap="square" lIns="0" tIns="0" rIns="0" bIns="0" rtlCol="0" anchor="t"/>
          <a:lstStyle/>
          <a:p>
            <a:pPr marL="0" indent="0" algn="l">
              <a:lnSpc>
                <a:spcPts val="2650"/>
              </a:lnSpc>
              <a:buNone/>
            </a:pPr>
            <a:r>
              <a:rPr lang="en-US" sz="1650" kern="0" spc="-33" dirty="0">
                <a:solidFill>
                  <a:srgbClr val="272525"/>
                </a:solidFill>
                <a:latin typeface="Inter" pitchFamily="34" charset="0"/>
                <a:ea typeface="Inter" pitchFamily="34" charset="-122"/>
                <a:cs typeface="Inter" pitchFamily="34" charset="-120"/>
              </a:rPr>
              <a:t>Gateway relays data to the cloud platform for analysis and storage.</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t="12782"/>
          <a:stretch/>
        </p:blipFill>
        <p:spPr>
          <a:xfrm>
            <a:off x="9212093" y="0"/>
            <a:ext cx="5418307" cy="8251075"/>
          </a:xfrm>
          <a:prstGeom prst="rect">
            <a:avLst/>
          </a:prstGeom>
        </p:spPr>
      </p:pic>
      <p:sp>
        <p:nvSpPr>
          <p:cNvPr id="3" name="Text 0"/>
          <p:cNvSpPr/>
          <p:nvPr/>
        </p:nvSpPr>
        <p:spPr>
          <a:xfrm>
            <a:off x="793790" y="1079897"/>
            <a:ext cx="7556421" cy="2126337"/>
          </a:xfrm>
          <a:prstGeom prst="rect">
            <a:avLst/>
          </a:prstGeom>
          <a:noFill/>
          <a:ln/>
        </p:spPr>
        <p:txBody>
          <a:bodyPr wrap="square" lIns="0" tIns="0" rIns="0" bIns="0" rtlCol="0" anchor="t"/>
          <a:lstStyle/>
          <a:p>
            <a:pPr marL="0" indent="0" algn="l">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Data Analytics &amp; Visualization: Cloud-Based Dashboard</a:t>
            </a:r>
            <a:endParaRPr lang="en-US" sz="4450" dirty="0"/>
          </a:p>
        </p:txBody>
      </p:sp>
      <p:sp>
        <p:nvSpPr>
          <p:cNvPr id="4" name="Shape 1"/>
          <p:cNvSpPr/>
          <p:nvPr/>
        </p:nvSpPr>
        <p:spPr>
          <a:xfrm>
            <a:off x="793790" y="3546396"/>
            <a:ext cx="170021" cy="853321"/>
          </a:xfrm>
          <a:prstGeom prst="roundRect">
            <a:avLst>
              <a:gd name="adj" fmla="val 56033"/>
            </a:avLst>
          </a:prstGeom>
          <a:solidFill>
            <a:srgbClr val="DADBF1"/>
          </a:solidFill>
          <a:ln w="7620">
            <a:solidFill>
              <a:srgbClr val="C0C1D7"/>
            </a:solidFill>
            <a:prstDash val="solid"/>
          </a:ln>
        </p:spPr>
        <p:txBody>
          <a:bodyPr/>
          <a:lstStyle/>
          <a:p>
            <a:endParaRPr lang="en-US"/>
          </a:p>
        </p:txBody>
      </p:sp>
      <p:sp>
        <p:nvSpPr>
          <p:cNvPr id="5" name="Text 2"/>
          <p:cNvSpPr/>
          <p:nvPr/>
        </p:nvSpPr>
        <p:spPr>
          <a:xfrm>
            <a:off x="1303973" y="3546396"/>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Data Collection</a:t>
            </a:r>
            <a:endParaRPr lang="en-US" sz="2200" dirty="0"/>
          </a:p>
        </p:txBody>
      </p:sp>
      <p:sp>
        <p:nvSpPr>
          <p:cNvPr id="6" name="Text 3"/>
          <p:cNvSpPr/>
          <p:nvPr/>
        </p:nvSpPr>
        <p:spPr>
          <a:xfrm>
            <a:off x="1303973" y="4036814"/>
            <a:ext cx="7046238"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Data from sensors is aggregated and stored in the cloud.</a:t>
            </a:r>
            <a:endParaRPr lang="en-US" sz="1750" dirty="0"/>
          </a:p>
        </p:txBody>
      </p:sp>
      <p:sp>
        <p:nvSpPr>
          <p:cNvPr id="7" name="Shape 4"/>
          <p:cNvSpPr/>
          <p:nvPr/>
        </p:nvSpPr>
        <p:spPr>
          <a:xfrm>
            <a:off x="1133951" y="4626531"/>
            <a:ext cx="170021" cy="853321"/>
          </a:xfrm>
          <a:prstGeom prst="roundRect">
            <a:avLst>
              <a:gd name="adj" fmla="val 56033"/>
            </a:avLst>
          </a:prstGeom>
          <a:solidFill>
            <a:srgbClr val="DADBF1"/>
          </a:solidFill>
          <a:ln w="7620">
            <a:solidFill>
              <a:srgbClr val="C0C1D7"/>
            </a:solidFill>
            <a:prstDash val="solid"/>
          </a:ln>
        </p:spPr>
        <p:txBody>
          <a:bodyPr/>
          <a:lstStyle/>
          <a:p>
            <a:endParaRPr lang="en-US"/>
          </a:p>
        </p:txBody>
      </p:sp>
      <p:sp>
        <p:nvSpPr>
          <p:cNvPr id="8" name="Text 5"/>
          <p:cNvSpPr/>
          <p:nvPr/>
        </p:nvSpPr>
        <p:spPr>
          <a:xfrm>
            <a:off x="1644134" y="4626531"/>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Data Processing</a:t>
            </a:r>
            <a:endParaRPr lang="en-US" sz="2200" dirty="0"/>
          </a:p>
        </p:txBody>
      </p:sp>
      <p:sp>
        <p:nvSpPr>
          <p:cNvPr id="9" name="Text 6"/>
          <p:cNvSpPr/>
          <p:nvPr/>
        </p:nvSpPr>
        <p:spPr>
          <a:xfrm>
            <a:off x="1644134" y="5116949"/>
            <a:ext cx="6706076"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Algorithms analyze the data, identifying patterns and anomalies.</a:t>
            </a:r>
            <a:endParaRPr lang="en-US" sz="1750" dirty="0"/>
          </a:p>
        </p:txBody>
      </p:sp>
      <p:sp>
        <p:nvSpPr>
          <p:cNvPr id="10" name="Shape 7"/>
          <p:cNvSpPr/>
          <p:nvPr/>
        </p:nvSpPr>
        <p:spPr>
          <a:xfrm>
            <a:off x="1474232" y="5706666"/>
            <a:ext cx="170021" cy="1216223"/>
          </a:xfrm>
          <a:prstGeom prst="roundRect">
            <a:avLst>
              <a:gd name="adj" fmla="val 56033"/>
            </a:avLst>
          </a:prstGeom>
          <a:solidFill>
            <a:srgbClr val="DADBF1"/>
          </a:solidFill>
          <a:ln w="7620">
            <a:solidFill>
              <a:srgbClr val="C0C1D7"/>
            </a:solidFill>
            <a:prstDash val="solid"/>
          </a:ln>
        </p:spPr>
        <p:txBody>
          <a:bodyPr/>
          <a:lstStyle/>
          <a:p>
            <a:endParaRPr lang="en-US"/>
          </a:p>
        </p:txBody>
      </p:sp>
      <p:sp>
        <p:nvSpPr>
          <p:cNvPr id="11" name="Text 8"/>
          <p:cNvSpPr/>
          <p:nvPr/>
        </p:nvSpPr>
        <p:spPr>
          <a:xfrm>
            <a:off x="1984415" y="5706666"/>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Visualization</a:t>
            </a:r>
            <a:endParaRPr lang="en-US" sz="2200" dirty="0"/>
          </a:p>
        </p:txBody>
      </p:sp>
      <p:sp>
        <p:nvSpPr>
          <p:cNvPr id="12" name="Text 9"/>
          <p:cNvSpPr/>
          <p:nvPr/>
        </p:nvSpPr>
        <p:spPr>
          <a:xfrm>
            <a:off x="1984415" y="6197084"/>
            <a:ext cx="6365796"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Dashboard provides intuitive visualization of data, enabling informed decision-making.</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0" y="-1"/>
            <a:ext cx="4669631" cy="8279725"/>
          </a:xfrm>
          <a:prstGeom prst="rect">
            <a:avLst/>
          </a:prstGeom>
        </p:spPr>
      </p:pic>
      <p:sp>
        <p:nvSpPr>
          <p:cNvPr id="3" name="Text 0"/>
          <p:cNvSpPr/>
          <p:nvPr/>
        </p:nvSpPr>
        <p:spPr>
          <a:xfrm>
            <a:off x="6280190" y="1106805"/>
            <a:ext cx="7556421" cy="1417558"/>
          </a:xfrm>
          <a:prstGeom prst="rect">
            <a:avLst/>
          </a:prstGeom>
          <a:noFill/>
          <a:ln/>
        </p:spPr>
        <p:txBody>
          <a:bodyPr wrap="square" lIns="0" tIns="0" rIns="0" bIns="0" rtlCol="0" anchor="t"/>
          <a:lstStyle/>
          <a:p>
            <a:pPr marL="0" indent="0" algn="l">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Case Study: Real-World Implementation &amp; Results</a:t>
            </a:r>
            <a:endParaRPr lang="en-US" sz="4450" dirty="0"/>
          </a:p>
        </p:txBody>
      </p:sp>
      <p:sp>
        <p:nvSpPr>
          <p:cNvPr id="4" name="Shape 1"/>
          <p:cNvSpPr/>
          <p:nvPr/>
        </p:nvSpPr>
        <p:spPr>
          <a:xfrm>
            <a:off x="6280190" y="3119676"/>
            <a:ext cx="510302" cy="510302"/>
          </a:xfrm>
          <a:prstGeom prst="roundRect">
            <a:avLst>
              <a:gd name="adj" fmla="val 18669"/>
            </a:avLst>
          </a:prstGeom>
          <a:solidFill>
            <a:srgbClr val="DADBF1"/>
          </a:solidFill>
          <a:ln w="7620">
            <a:solidFill>
              <a:srgbClr val="C0C1D7"/>
            </a:solidFill>
            <a:prstDash val="solid"/>
          </a:ln>
        </p:spPr>
        <p:txBody>
          <a:bodyPr/>
          <a:lstStyle/>
          <a:p>
            <a:endParaRPr lang="en-US"/>
          </a:p>
        </p:txBody>
      </p:sp>
      <p:sp>
        <p:nvSpPr>
          <p:cNvPr id="5" name="Text 2"/>
          <p:cNvSpPr/>
          <p:nvPr/>
        </p:nvSpPr>
        <p:spPr>
          <a:xfrm>
            <a:off x="6365260" y="3162181"/>
            <a:ext cx="340162" cy="425291"/>
          </a:xfrm>
          <a:prstGeom prst="rect">
            <a:avLst/>
          </a:prstGeom>
          <a:noFill/>
          <a:ln/>
        </p:spPr>
        <p:txBody>
          <a:bodyPr wrap="none" lIns="0" tIns="0" rIns="0" bIns="0" rtlCol="0" anchor="t"/>
          <a:lstStyle/>
          <a:p>
            <a:pPr marL="0" indent="0" algn="ctr">
              <a:lnSpc>
                <a:spcPts val="2650"/>
              </a:lnSpc>
              <a:buNone/>
            </a:pPr>
            <a:r>
              <a:rPr lang="en-US" sz="2650" b="1" kern="0" spc="-80" dirty="0">
                <a:solidFill>
                  <a:srgbClr val="272525"/>
                </a:solidFill>
                <a:latin typeface="Inter Bold" pitchFamily="34" charset="0"/>
                <a:ea typeface="Inter Bold" pitchFamily="34" charset="-122"/>
                <a:cs typeface="Inter Bold" pitchFamily="34" charset="-120"/>
              </a:rPr>
              <a:t>1</a:t>
            </a:r>
            <a:endParaRPr lang="en-US" sz="2650" dirty="0"/>
          </a:p>
        </p:txBody>
      </p:sp>
      <p:sp>
        <p:nvSpPr>
          <p:cNvPr id="6" name="Text 3"/>
          <p:cNvSpPr/>
          <p:nvPr/>
        </p:nvSpPr>
        <p:spPr>
          <a:xfrm>
            <a:off x="7017306" y="3119676"/>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Deployment</a:t>
            </a:r>
            <a:endParaRPr lang="en-US" sz="2200" dirty="0"/>
          </a:p>
        </p:txBody>
      </p:sp>
      <p:sp>
        <p:nvSpPr>
          <p:cNvPr id="7" name="Text 4"/>
          <p:cNvSpPr/>
          <p:nvPr/>
        </p:nvSpPr>
        <p:spPr>
          <a:xfrm>
            <a:off x="7017306" y="3610094"/>
            <a:ext cx="2927747" cy="1814513"/>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The IoT system was deployed in a large metropolitan area with a high concentration of manholes.</a:t>
            </a:r>
            <a:endParaRPr lang="en-US" sz="1750" dirty="0"/>
          </a:p>
        </p:txBody>
      </p:sp>
      <p:sp>
        <p:nvSpPr>
          <p:cNvPr id="8" name="Shape 5"/>
          <p:cNvSpPr/>
          <p:nvPr/>
        </p:nvSpPr>
        <p:spPr>
          <a:xfrm>
            <a:off x="10171867" y="3119676"/>
            <a:ext cx="510302" cy="510302"/>
          </a:xfrm>
          <a:prstGeom prst="roundRect">
            <a:avLst>
              <a:gd name="adj" fmla="val 18669"/>
            </a:avLst>
          </a:prstGeom>
          <a:solidFill>
            <a:srgbClr val="DADBF1"/>
          </a:solidFill>
          <a:ln w="7620">
            <a:solidFill>
              <a:srgbClr val="C0C1D7"/>
            </a:solidFill>
            <a:prstDash val="solid"/>
          </a:ln>
        </p:spPr>
        <p:txBody>
          <a:bodyPr/>
          <a:lstStyle/>
          <a:p>
            <a:endParaRPr lang="en-US"/>
          </a:p>
        </p:txBody>
      </p:sp>
      <p:sp>
        <p:nvSpPr>
          <p:cNvPr id="9" name="Text 6"/>
          <p:cNvSpPr/>
          <p:nvPr/>
        </p:nvSpPr>
        <p:spPr>
          <a:xfrm>
            <a:off x="10256937" y="3162181"/>
            <a:ext cx="340162" cy="425291"/>
          </a:xfrm>
          <a:prstGeom prst="rect">
            <a:avLst/>
          </a:prstGeom>
          <a:noFill/>
          <a:ln/>
        </p:spPr>
        <p:txBody>
          <a:bodyPr wrap="none" lIns="0" tIns="0" rIns="0" bIns="0" rtlCol="0" anchor="t"/>
          <a:lstStyle/>
          <a:p>
            <a:pPr marL="0" indent="0" algn="ctr">
              <a:lnSpc>
                <a:spcPts val="2650"/>
              </a:lnSpc>
              <a:buNone/>
            </a:pPr>
            <a:r>
              <a:rPr lang="en-US" sz="2650" b="1" kern="0" spc="-80" dirty="0">
                <a:solidFill>
                  <a:srgbClr val="272525"/>
                </a:solidFill>
                <a:latin typeface="Inter Bold" pitchFamily="34" charset="0"/>
                <a:ea typeface="Inter Bold" pitchFamily="34" charset="-122"/>
                <a:cs typeface="Inter Bold" pitchFamily="34" charset="-120"/>
              </a:rPr>
              <a:t>2</a:t>
            </a:r>
            <a:endParaRPr lang="en-US" sz="2650" dirty="0"/>
          </a:p>
        </p:txBody>
      </p:sp>
      <p:sp>
        <p:nvSpPr>
          <p:cNvPr id="10" name="Text 7"/>
          <p:cNvSpPr/>
          <p:nvPr/>
        </p:nvSpPr>
        <p:spPr>
          <a:xfrm>
            <a:off x="10908983" y="3119676"/>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Results</a:t>
            </a:r>
            <a:endParaRPr lang="en-US" sz="2200" dirty="0"/>
          </a:p>
        </p:txBody>
      </p:sp>
      <p:sp>
        <p:nvSpPr>
          <p:cNvPr id="11" name="Text 8"/>
          <p:cNvSpPr/>
          <p:nvPr/>
        </p:nvSpPr>
        <p:spPr>
          <a:xfrm>
            <a:off x="10908983" y="3610094"/>
            <a:ext cx="2927747" cy="1814513"/>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The system successfully detected and prevented multiple safety hazards, including gas leaks and water leaks.</a:t>
            </a:r>
            <a:endParaRPr lang="en-US" sz="1750" dirty="0"/>
          </a:p>
        </p:txBody>
      </p:sp>
      <p:sp>
        <p:nvSpPr>
          <p:cNvPr id="12" name="Shape 9"/>
          <p:cNvSpPr/>
          <p:nvPr/>
        </p:nvSpPr>
        <p:spPr>
          <a:xfrm>
            <a:off x="6280190" y="5906572"/>
            <a:ext cx="510302" cy="510302"/>
          </a:xfrm>
          <a:prstGeom prst="roundRect">
            <a:avLst>
              <a:gd name="adj" fmla="val 18669"/>
            </a:avLst>
          </a:prstGeom>
          <a:solidFill>
            <a:srgbClr val="DADBF1"/>
          </a:solidFill>
          <a:ln w="7620">
            <a:solidFill>
              <a:srgbClr val="C0C1D7"/>
            </a:solidFill>
            <a:prstDash val="solid"/>
          </a:ln>
        </p:spPr>
        <p:txBody>
          <a:bodyPr/>
          <a:lstStyle/>
          <a:p>
            <a:endParaRPr lang="en-US"/>
          </a:p>
        </p:txBody>
      </p:sp>
      <p:sp>
        <p:nvSpPr>
          <p:cNvPr id="13" name="Text 10"/>
          <p:cNvSpPr/>
          <p:nvPr/>
        </p:nvSpPr>
        <p:spPr>
          <a:xfrm>
            <a:off x="6365260" y="5949077"/>
            <a:ext cx="340162" cy="425291"/>
          </a:xfrm>
          <a:prstGeom prst="rect">
            <a:avLst/>
          </a:prstGeom>
          <a:noFill/>
          <a:ln/>
        </p:spPr>
        <p:txBody>
          <a:bodyPr wrap="none" lIns="0" tIns="0" rIns="0" bIns="0" rtlCol="0" anchor="t"/>
          <a:lstStyle/>
          <a:p>
            <a:pPr marL="0" indent="0" algn="ctr">
              <a:lnSpc>
                <a:spcPts val="2650"/>
              </a:lnSpc>
              <a:buNone/>
            </a:pPr>
            <a:r>
              <a:rPr lang="en-US" sz="2650" b="1" kern="0" spc="-80" dirty="0">
                <a:solidFill>
                  <a:srgbClr val="272525"/>
                </a:solidFill>
                <a:latin typeface="Inter Bold" pitchFamily="34" charset="0"/>
                <a:ea typeface="Inter Bold" pitchFamily="34" charset="-122"/>
                <a:cs typeface="Inter Bold" pitchFamily="34" charset="-120"/>
              </a:rPr>
              <a:t>3</a:t>
            </a:r>
            <a:endParaRPr lang="en-US" sz="2650" dirty="0"/>
          </a:p>
        </p:txBody>
      </p:sp>
      <p:sp>
        <p:nvSpPr>
          <p:cNvPr id="14" name="Text 11"/>
          <p:cNvSpPr/>
          <p:nvPr/>
        </p:nvSpPr>
        <p:spPr>
          <a:xfrm>
            <a:off x="7017306" y="5906572"/>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Efficiency Gains</a:t>
            </a:r>
            <a:endParaRPr lang="en-US" sz="2200" dirty="0"/>
          </a:p>
        </p:txBody>
      </p:sp>
      <p:sp>
        <p:nvSpPr>
          <p:cNvPr id="15" name="Text 12"/>
          <p:cNvSpPr/>
          <p:nvPr/>
        </p:nvSpPr>
        <p:spPr>
          <a:xfrm>
            <a:off x="7017306" y="6396990"/>
            <a:ext cx="6819305"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Maintenance costs were reduced significantly through proactive monitoring and targeted interventions.</a:t>
            </a:r>
            <a:endParaRPr lang="en-US" sz="1750" dirty="0"/>
          </a:p>
        </p:txBody>
      </p:sp>
      <p:pic>
        <p:nvPicPr>
          <p:cNvPr id="17" name="Picture 16">
            <a:extLst>
              <a:ext uri="{FF2B5EF4-FFF2-40B4-BE49-F238E27FC236}">
                <a16:creationId xmlns:a16="http://schemas.microsoft.com/office/drawing/2014/main" id="{7353002F-A268-A8E1-E099-360374385241}"/>
              </a:ext>
            </a:extLst>
          </p:cNvPr>
          <p:cNvPicPr>
            <a:picLocks noChangeAspect="1"/>
          </p:cNvPicPr>
          <p:nvPr/>
        </p:nvPicPr>
        <p:blipFill>
          <a:blip r:embed="rId4"/>
          <a:stretch>
            <a:fillRect/>
          </a:stretch>
        </p:blipFill>
        <p:spPr>
          <a:xfrm>
            <a:off x="12583707" y="7610513"/>
            <a:ext cx="1933845" cy="58110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2361" y="624245"/>
            <a:ext cx="13045678" cy="1414939"/>
          </a:xfrm>
          <a:prstGeom prst="rect">
            <a:avLst/>
          </a:prstGeom>
          <a:noFill/>
          <a:ln/>
        </p:spPr>
        <p:txBody>
          <a:bodyPr wrap="square" lIns="0" tIns="0" rIns="0" bIns="0" rtlCol="0" anchor="t"/>
          <a:lstStyle/>
          <a:p>
            <a:pPr marL="0" indent="0" algn="l">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Benefits &amp; Future Scope: Improved Safety &amp; Efficiency</a:t>
            </a:r>
            <a:endParaRPr lang="en-US" sz="4450" dirty="0"/>
          </a:p>
        </p:txBody>
      </p:sp>
      <p:pic>
        <p:nvPicPr>
          <p:cNvPr id="3" name="Image 0" descr="preencoded.png"/>
          <p:cNvPicPr>
            <a:picLocks noChangeAspect="1"/>
          </p:cNvPicPr>
          <p:nvPr/>
        </p:nvPicPr>
        <p:blipFill>
          <a:blip r:embed="rId3"/>
          <a:stretch>
            <a:fillRect/>
          </a:stretch>
        </p:blipFill>
        <p:spPr>
          <a:xfrm>
            <a:off x="2977396" y="2491978"/>
            <a:ext cx="2152531" cy="1666756"/>
          </a:xfrm>
          <a:prstGeom prst="rect">
            <a:avLst/>
          </a:prstGeom>
        </p:spPr>
      </p:pic>
      <p:sp>
        <p:nvSpPr>
          <p:cNvPr id="4" name="Text 1"/>
          <p:cNvSpPr/>
          <p:nvPr/>
        </p:nvSpPr>
        <p:spPr>
          <a:xfrm>
            <a:off x="3894415" y="3342322"/>
            <a:ext cx="318373" cy="397907"/>
          </a:xfrm>
          <a:prstGeom prst="rect">
            <a:avLst/>
          </a:prstGeom>
          <a:noFill/>
          <a:ln/>
        </p:spPr>
        <p:txBody>
          <a:bodyPr wrap="none" lIns="0" tIns="0" rIns="0" bIns="0" rtlCol="0" anchor="t"/>
          <a:lstStyle/>
          <a:p>
            <a:pPr marL="0" indent="0" algn="ctr">
              <a:lnSpc>
                <a:spcPts val="4000"/>
              </a:lnSpc>
              <a:buNone/>
            </a:pPr>
            <a:r>
              <a:rPr lang="en-US" sz="2500" b="1" kern="0" spc="-67" dirty="0">
                <a:solidFill>
                  <a:srgbClr val="272525"/>
                </a:solidFill>
                <a:latin typeface="Inter Bold" pitchFamily="34" charset="0"/>
                <a:ea typeface="Inter Bold" pitchFamily="34" charset="-122"/>
                <a:cs typeface="Inter Bold" pitchFamily="34" charset="-120"/>
              </a:rPr>
              <a:t>1</a:t>
            </a:r>
            <a:endParaRPr lang="en-US" sz="2500" dirty="0"/>
          </a:p>
        </p:txBody>
      </p:sp>
      <p:sp>
        <p:nvSpPr>
          <p:cNvPr id="5" name="Text 2"/>
          <p:cNvSpPr/>
          <p:nvPr/>
        </p:nvSpPr>
        <p:spPr>
          <a:xfrm>
            <a:off x="5356265" y="2718316"/>
            <a:ext cx="2829997" cy="353735"/>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Enhanced Safety</a:t>
            </a:r>
            <a:endParaRPr lang="en-US" sz="2200" dirty="0"/>
          </a:p>
        </p:txBody>
      </p:sp>
      <p:sp>
        <p:nvSpPr>
          <p:cNvPr id="6" name="Text 3"/>
          <p:cNvSpPr/>
          <p:nvPr/>
        </p:nvSpPr>
        <p:spPr>
          <a:xfrm>
            <a:off x="5356265" y="3207782"/>
            <a:ext cx="8255437" cy="724614"/>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Minimizes risks to workers and residents by providing real-time insights into manhole conditions.</a:t>
            </a:r>
            <a:endParaRPr lang="en-US" sz="1750" dirty="0"/>
          </a:p>
        </p:txBody>
      </p:sp>
      <p:sp>
        <p:nvSpPr>
          <p:cNvPr id="7" name="Shape 4"/>
          <p:cNvSpPr/>
          <p:nvPr/>
        </p:nvSpPr>
        <p:spPr>
          <a:xfrm>
            <a:off x="5186482" y="4171712"/>
            <a:ext cx="8595003" cy="15240"/>
          </a:xfrm>
          <a:prstGeom prst="roundRect">
            <a:avLst>
              <a:gd name="adj" fmla="val 623958"/>
            </a:avLst>
          </a:prstGeom>
          <a:solidFill>
            <a:srgbClr val="C0C1D7"/>
          </a:solidFill>
          <a:ln/>
        </p:spPr>
        <p:txBody>
          <a:bodyPr/>
          <a:lstStyle/>
          <a:p>
            <a:endParaRPr lang="en-US"/>
          </a:p>
        </p:txBody>
      </p:sp>
      <p:pic>
        <p:nvPicPr>
          <p:cNvPr id="8" name="Image 1" descr="preencoded.png"/>
          <p:cNvPicPr>
            <a:picLocks noChangeAspect="1"/>
          </p:cNvPicPr>
          <p:nvPr/>
        </p:nvPicPr>
        <p:blipFill>
          <a:blip r:embed="rId4"/>
          <a:stretch>
            <a:fillRect/>
          </a:stretch>
        </p:blipFill>
        <p:spPr>
          <a:xfrm>
            <a:off x="1901190" y="4215289"/>
            <a:ext cx="4305062" cy="1666756"/>
          </a:xfrm>
          <a:prstGeom prst="rect">
            <a:avLst/>
          </a:prstGeom>
        </p:spPr>
      </p:pic>
      <p:sp>
        <p:nvSpPr>
          <p:cNvPr id="9" name="Text 5"/>
          <p:cNvSpPr/>
          <p:nvPr/>
        </p:nvSpPr>
        <p:spPr>
          <a:xfrm>
            <a:off x="3894415" y="4849654"/>
            <a:ext cx="318373" cy="397907"/>
          </a:xfrm>
          <a:prstGeom prst="rect">
            <a:avLst/>
          </a:prstGeom>
          <a:noFill/>
          <a:ln/>
        </p:spPr>
        <p:txBody>
          <a:bodyPr wrap="none" lIns="0" tIns="0" rIns="0" bIns="0" rtlCol="0" anchor="t"/>
          <a:lstStyle/>
          <a:p>
            <a:pPr marL="0" indent="0" algn="ctr">
              <a:lnSpc>
                <a:spcPts val="4000"/>
              </a:lnSpc>
              <a:buNone/>
            </a:pPr>
            <a:r>
              <a:rPr lang="en-US" sz="2500" b="1" kern="0" spc="-67" dirty="0">
                <a:solidFill>
                  <a:srgbClr val="272525"/>
                </a:solidFill>
                <a:latin typeface="Inter Bold" pitchFamily="34" charset="0"/>
                <a:ea typeface="Inter Bold" pitchFamily="34" charset="-122"/>
                <a:cs typeface="Inter Bold" pitchFamily="34" charset="-120"/>
              </a:rPr>
              <a:t>2</a:t>
            </a:r>
            <a:endParaRPr lang="en-US" sz="2500" dirty="0"/>
          </a:p>
        </p:txBody>
      </p:sp>
      <p:sp>
        <p:nvSpPr>
          <p:cNvPr id="10" name="Text 6"/>
          <p:cNvSpPr/>
          <p:nvPr/>
        </p:nvSpPr>
        <p:spPr>
          <a:xfrm>
            <a:off x="6432590" y="4441627"/>
            <a:ext cx="2829997" cy="353735"/>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Reduced Costs</a:t>
            </a:r>
            <a:endParaRPr lang="en-US" sz="2200" dirty="0"/>
          </a:p>
        </p:txBody>
      </p:sp>
      <p:sp>
        <p:nvSpPr>
          <p:cNvPr id="11" name="Text 7"/>
          <p:cNvSpPr/>
          <p:nvPr/>
        </p:nvSpPr>
        <p:spPr>
          <a:xfrm>
            <a:off x="6432590" y="4931093"/>
            <a:ext cx="7179112" cy="724614"/>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Optimizes maintenance schedules and prevents costly emergency repairs.</a:t>
            </a:r>
            <a:endParaRPr lang="en-US" sz="1750" dirty="0"/>
          </a:p>
        </p:txBody>
      </p:sp>
      <p:sp>
        <p:nvSpPr>
          <p:cNvPr id="12" name="Shape 8"/>
          <p:cNvSpPr/>
          <p:nvPr/>
        </p:nvSpPr>
        <p:spPr>
          <a:xfrm>
            <a:off x="6262807" y="5895023"/>
            <a:ext cx="7518678" cy="15240"/>
          </a:xfrm>
          <a:prstGeom prst="roundRect">
            <a:avLst>
              <a:gd name="adj" fmla="val 623958"/>
            </a:avLst>
          </a:prstGeom>
          <a:solidFill>
            <a:srgbClr val="C0C1D7"/>
          </a:solidFill>
          <a:ln/>
        </p:spPr>
        <p:txBody>
          <a:bodyPr/>
          <a:lstStyle/>
          <a:p>
            <a:endParaRPr lang="en-US"/>
          </a:p>
        </p:txBody>
      </p:sp>
      <p:pic>
        <p:nvPicPr>
          <p:cNvPr id="13" name="Image 2" descr="preencoded.png"/>
          <p:cNvPicPr>
            <a:picLocks noChangeAspect="1"/>
          </p:cNvPicPr>
          <p:nvPr/>
        </p:nvPicPr>
        <p:blipFill>
          <a:blip r:embed="rId5"/>
          <a:stretch>
            <a:fillRect/>
          </a:stretch>
        </p:blipFill>
        <p:spPr>
          <a:xfrm>
            <a:off x="824865" y="5938599"/>
            <a:ext cx="6457593" cy="1666756"/>
          </a:xfrm>
          <a:prstGeom prst="rect">
            <a:avLst/>
          </a:prstGeom>
        </p:spPr>
      </p:pic>
      <p:sp>
        <p:nvSpPr>
          <p:cNvPr id="14" name="Text 9"/>
          <p:cNvSpPr/>
          <p:nvPr/>
        </p:nvSpPr>
        <p:spPr>
          <a:xfrm>
            <a:off x="3894415" y="6572964"/>
            <a:ext cx="318373" cy="397907"/>
          </a:xfrm>
          <a:prstGeom prst="rect">
            <a:avLst/>
          </a:prstGeom>
          <a:noFill/>
          <a:ln/>
        </p:spPr>
        <p:txBody>
          <a:bodyPr wrap="none" lIns="0" tIns="0" rIns="0" bIns="0" rtlCol="0" anchor="t"/>
          <a:lstStyle/>
          <a:p>
            <a:pPr marL="0" indent="0" algn="ctr">
              <a:lnSpc>
                <a:spcPts val="4000"/>
              </a:lnSpc>
              <a:buNone/>
            </a:pPr>
            <a:r>
              <a:rPr lang="en-US" sz="2500" b="1" kern="0" spc="-67" dirty="0">
                <a:solidFill>
                  <a:srgbClr val="272525"/>
                </a:solidFill>
                <a:latin typeface="Inter Bold" pitchFamily="34" charset="0"/>
                <a:ea typeface="Inter Bold" pitchFamily="34" charset="-122"/>
                <a:cs typeface="Inter Bold" pitchFamily="34" charset="-120"/>
              </a:rPr>
              <a:t>3</a:t>
            </a:r>
            <a:endParaRPr lang="en-US" sz="2500" dirty="0"/>
          </a:p>
        </p:txBody>
      </p:sp>
      <p:sp>
        <p:nvSpPr>
          <p:cNvPr id="15" name="Text 10"/>
          <p:cNvSpPr/>
          <p:nvPr/>
        </p:nvSpPr>
        <p:spPr>
          <a:xfrm>
            <a:off x="7508796" y="6164937"/>
            <a:ext cx="2829997" cy="353735"/>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Improved Efficiency</a:t>
            </a:r>
            <a:endParaRPr lang="en-US" sz="2200" dirty="0"/>
          </a:p>
        </p:txBody>
      </p:sp>
      <p:sp>
        <p:nvSpPr>
          <p:cNvPr id="16" name="Text 11"/>
          <p:cNvSpPr/>
          <p:nvPr/>
        </p:nvSpPr>
        <p:spPr>
          <a:xfrm>
            <a:off x="7508796" y="6654403"/>
            <a:ext cx="6102906" cy="724614"/>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Enables proactive monitoring and management of manhole infrastructure.</a:t>
            </a:r>
            <a:endParaRPr lang="en-US" sz="1750" dirty="0"/>
          </a:p>
        </p:txBody>
      </p:sp>
      <p:pic>
        <p:nvPicPr>
          <p:cNvPr id="18" name="Picture 17">
            <a:extLst>
              <a:ext uri="{FF2B5EF4-FFF2-40B4-BE49-F238E27FC236}">
                <a16:creationId xmlns:a16="http://schemas.microsoft.com/office/drawing/2014/main" id="{12251095-3397-63F1-B7F3-6626F669EC7B}"/>
              </a:ext>
            </a:extLst>
          </p:cNvPr>
          <p:cNvPicPr>
            <a:picLocks noChangeAspect="1"/>
          </p:cNvPicPr>
          <p:nvPr/>
        </p:nvPicPr>
        <p:blipFill>
          <a:blip r:embed="rId6"/>
          <a:stretch>
            <a:fillRect/>
          </a:stretch>
        </p:blipFill>
        <p:spPr>
          <a:xfrm>
            <a:off x="12644779" y="7514748"/>
            <a:ext cx="1933845" cy="58110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TotalTime>
  <Words>454</Words>
  <Application>Microsoft Office PowerPoint</Application>
  <PresentationFormat>Custom</PresentationFormat>
  <Paragraphs>70</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Inter</vt:lpstr>
      <vt:lpstr>Inter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Krnk Reddy</cp:lastModifiedBy>
  <cp:revision>3</cp:revision>
  <dcterms:created xsi:type="dcterms:W3CDTF">2025-03-26T06:41:00Z</dcterms:created>
  <dcterms:modified xsi:type="dcterms:W3CDTF">2025-03-26T07:06:35Z</dcterms:modified>
</cp:coreProperties>
</file>